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72" r:id="rId3"/>
    <p:sldId id="274" r:id="rId4"/>
    <p:sldId id="259" r:id="rId5"/>
    <p:sldId id="279" r:id="rId6"/>
    <p:sldId id="282" r:id="rId7"/>
    <p:sldId id="281" r:id="rId8"/>
    <p:sldId id="278" r:id="rId9"/>
    <p:sldId id="275" r:id="rId10"/>
    <p:sldId id="273" r:id="rId11"/>
    <p:sldId id="284"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2513" autoAdjust="0"/>
  </p:normalViewPr>
  <p:slideViewPr>
    <p:cSldViewPr snapToGrid="0" snapToObjects="1">
      <p:cViewPr>
        <p:scale>
          <a:sx n="115" d="100"/>
          <a:sy n="115" d="100"/>
        </p:scale>
        <p:origin x="-72" y="474"/>
      </p:cViewPr>
      <p:guideLst>
        <p:guide orient="horz" pos="2160"/>
        <p:guide pos="2880"/>
      </p:guideLst>
    </p:cSldViewPr>
  </p:slideViewPr>
  <p:outlineViewPr>
    <p:cViewPr>
      <p:scale>
        <a:sx n="33" d="100"/>
        <a:sy n="33" d="100"/>
      </p:scale>
      <p:origin x="0" y="585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10AF769-66B2-AF43-92D0-C2B9D2D7BDE1}" type="datetimeFigureOut">
              <a:rPr lang="en-US" smtClean="0"/>
              <a:t>4/28/2014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AB72BDD-95A1-4440-B5A4-EDB860BE14A2}" type="slidenum">
              <a:rPr lang="en-US" smtClean="0"/>
              <a:t>‹#›</a:t>
            </a:fld>
            <a:endParaRPr lang="en-US"/>
          </a:p>
        </p:txBody>
      </p:sp>
    </p:spTree>
    <p:extLst>
      <p:ext uri="{BB962C8B-B14F-4D97-AF65-F5344CB8AC3E}">
        <p14:creationId xmlns:p14="http://schemas.microsoft.com/office/powerpoint/2010/main" val="21808934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James Brown - Army,</a:t>
            </a:r>
            <a:r>
              <a:rPr lang="en-US" baseline="0" dirty="0" smtClean="0"/>
              <a:t> </a:t>
            </a:r>
            <a:r>
              <a:rPr lang="en-US" dirty="0" smtClean="0"/>
              <a:t>Vietnam</a:t>
            </a:r>
            <a:r>
              <a:rPr lang="en-US" baseline="0" dirty="0" smtClean="0"/>
              <a:t> 1965-1967</a:t>
            </a:r>
            <a:endParaRPr lang="en-US" dirty="0"/>
          </a:p>
        </p:txBody>
      </p:sp>
      <p:sp>
        <p:nvSpPr>
          <p:cNvPr id="4" name="Slide Number Placeholder 3"/>
          <p:cNvSpPr>
            <a:spLocks noGrp="1"/>
          </p:cNvSpPr>
          <p:nvPr>
            <p:ph type="sldNum" sz="quarter" idx="10"/>
          </p:nvPr>
        </p:nvSpPr>
        <p:spPr/>
        <p:txBody>
          <a:bodyPr/>
          <a:lstStyle/>
          <a:p>
            <a:fld id="{CAB72BDD-95A1-4440-B5A4-EDB860BE14A2}" type="slidenum">
              <a:rPr lang="en-US" smtClean="0"/>
              <a:t>4</a:t>
            </a:fld>
            <a:endParaRPr lang="en-US"/>
          </a:p>
        </p:txBody>
      </p:sp>
    </p:spTree>
    <p:extLst>
      <p:ext uri="{BB962C8B-B14F-4D97-AF65-F5344CB8AC3E}">
        <p14:creationId xmlns:p14="http://schemas.microsoft.com/office/powerpoint/2010/main" val="142000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Jose Rodriguez – USMC 1979-1983,</a:t>
            </a:r>
            <a:r>
              <a:rPr lang="en-US" baseline="0" dirty="0" smtClean="0"/>
              <a:t> reserves until 1985.  Filed claim for PTSD in 2000.  Reported that he was the victim of numerous personal assaults during active service and contended that those assaults were the stressors that caused his PTSD. BVA remanded on issue of new &amp; material evidence. </a:t>
            </a:r>
            <a:endParaRPr lang="en-US" dirty="0"/>
          </a:p>
        </p:txBody>
      </p:sp>
      <p:sp>
        <p:nvSpPr>
          <p:cNvPr id="4" name="Slide Number Placeholder 3"/>
          <p:cNvSpPr>
            <a:spLocks noGrp="1"/>
          </p:cNvSpPr>
          <p:nvPr>
            <p:ph type="sldNum" sz="quarter" idx="10"/>
          </p:nvPr>
        </p:nvSpPr>
        <p:spPr/>
        <p:txBody>
          <a:bodyPr/>
          <a:lstStyle/>
          <a:p>
            <a:fld id="{CAB72BDD-95A1-4440-B5A4-EDB860BE14A2}" type="slidenum">
              <a:rPr lang="en-US" smtClean="0"/>
              <a:t>9</a:t>
            </a:fld>
            <a:endParaRPr lang="en-US"/>
          </a:p>
        </p:txBody>
      </p:sp>
    </p:spTree>
    <p:extLst>
      <p:ext uri="{BB962C8B-B14F-4D97-AF65-F5344CB8AC3E}">
        <p14:creationId xmlns:p14="http://schemas.microsoft.com/office/powerpoint/2010/main" val="2359940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4D8DEE8-7A87-4E01-8ADE-4C49CDD43F74}" type="datetime1">
              <a:rPr lang="en-US" smtClean="0"/>
              <a:pPr/>
              <a:t>4/28/2014</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pPr algn="r"/>
            <a:fld id="{F7886C9C-DC18-4195-8FD5-A50AA931D419}" type="slidenum">
              <a:rPr lang="en-US" smtClean="0"/>
              <a:pPr algn="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F9461-E3EB-40CD-B93F-E5CBBBD8E0BA}" type="datetimeFigureOut">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A7543-9AAE-4E9F-B28C-4FCCFD07D4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578FA3-38AD-400D-A4D2-18E8EF129E5F}" type="datetime1">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7886C9C-DC18-4195-8FD5-A50AA931D41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2EFF424-F111-43CB-9C75-D52325012943}" type="datetime1">
              <a:rPr lang="en-US" smtClean="0"/>
              <a:pPr/>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886C9C-DC18-4195-8FD5-A50AA931D419}"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4A8BBF0-342D-409A-9C0A-B1B451E92883}" type="datetime1">
              <a:rPr lang="en-US" smtClean="0"/>
              <a:pPr/>
              <a:t>4/28/2014</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pPr algn="r"/>
            <a:fld id="{F7886C9C-DC18-4195-8FD5-A50AA931D419}" type="slidenum">
              <a:rPr lang="en-US" smtClean="0"/>
              <a:pPr algn="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345DA190-4BDC-4D39-B5BB-A14B3E8B1B3D}" type="datetime1">
              <a:rPr lang="en-US" smtClean="0"/>
              <a:pPr/>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1D52F2-9B11-4FC0-9217-7D20B3AC9849}" type="datetime1">
              <a:rPr lang="en-US" smtClean="0"/>
              <a:pPr/>
              <a:t>4/28/2014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CF13737-8506-438E-ABC0-0BE7E06DCCA6}" type="datetime1">
              <a:rPr lang="en-US" smtClean="0"/>
              <a:pPr/>
              <a:t>4/28/2014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886C9C-DC18-4195-8FD5-A50AA931D419}"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41D58AA-1C84-40C9-BFEE-631CCB17636C}" type="datetime1">
              <a:rPr lang="en-US" smtClean="0"/>
              <a:pPr/>
              <a:t>4/28/2014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886C9C-DC18-4195-8FD5-A50AA931D41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542C1-4E96-413B-B72E-6C4B39D85C9D}" type="datetime1">
              <a:rPr lang="en-US" smtClean="0"/>
              <a:pPr/>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7886C9C-DC18-4195-8FD5-A50AA931D419}"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542AA2-D442-471A-9D69-80392E1E581D}" type="datetime1">
              <a:rPr lang="en-US" smtClean="0"/>
              <a:pPr/>
              <a:t>4/28/2014</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886C9C-DC18-4195-8FD5-A50AA931D419}"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dirty="0" smtClean="0"/>
              <a:t>Click to edit Master text styles</a:t>
            </a:r>
          </a:p>
          <a:p>
            <a:pPr lvl="1"/>
            <a:r>
              <a:rPr lang="en-US" smtClean="0"/>
              <a:t>Second level</a:t>
            </a:r>
          </a:p>
          <a:p>
            <a:pPr lvl="2"/>
            <a:r>
              <a:rPr lang="en-US"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EC43563C-D9B3-4432-B336-144C997D6215}" type="datetime1">
              <a:rPr lang="en-US" smtClean="0"/>
              <a:pPr/>
              <a:t>4/28/2014</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pPr algn="r"/>
            <a:fld id="{F7886C9C-DC18-4195-8FD5-A50AA931D419}" type="slidenum">
              <a:rPr lang="en-US" smtClean="0"/>
              <a:pPr algn="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hf sldNum="0"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Widener University School of Law</a:t>
            </a:r>
            <a:endParaRPr lang="en-US" dirty="0"/>
          </a:p>
        </p:txBody>
      </p:sp>
      <p:sp>
        <p:nvSpPr>
          <p:cNvPr id="3" name="Title 2"/>
          <p:cNvSpPr>
            <a:spLocks noGrp="1"/>
          </p:cNvSpPr>
          <p:nvPr>
            <p:ph type="title"/>
          </p:nvPr>
        </p:nvSpPr>
        <p:spPr/>
        <p:txBody>
          <a:bodyPr/>
          <a:lstStyle/>
          <a:p>
            <a:r>
              <a:rPr lang="en-US" dirty="0" smtClean="0"/>
              <a:t>Veterans law clinic </a:t>
            </a:r>
            <a:br>
              <a:rPr lang="en-US" dirty="0" smtClean="0"/>
            </a:br>
            <a:r>
              <a:rPr lang="en-US" dirty="0" smtClean="0"/>
              <a:t>	</a:t>
            </a:r>
            <a:endParaRPr lang="en-US" dirty="0"/>
          </a:p>
        </p:txBody>
      </p:sp>
    </p:spTree>
    <p:extLst>
      <p:ext uri="{BB962C8B-B14F-4D97-AF65-F5344CB8AC3E}">
        <p14:creationId xmlns:p14="http://schemas.microsoft.com/office/powerpoint/2010/main" val="2209036799"/>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123805"/>
            <a:ext cx="8407893" cy="4407408"/>
          </a:xfrm>
        </p:spPr>
        <p:txBody>
          <a:bodyPr>
            <a:normAutofit fontScale="92500" lnSpcReduction="20000"/>
          </a:bodyPr>
          <a:lstStyle/>
          <a:p>
            <a:pPr>
              <a:spcAft>
                <a:spcPts val="1800"/>
              </a:spcAft>
              <a:buClr>
                <a:srgbClr val="C00000"/>
              </a:buClr>
            </a:pPr>
            <a:r>
              <a:rPr lang="en-US" sz="2500" dirty="0"/>
              <a:t>VLC recruits, trains and </a:t>
            </a:r>
            <a:r>
              <a:rPr lang="en-US" sz="2500" dirty="0" smtClean="0"/>
              <a:t>fully supports </a:t>
            </a:r>
            <a:r>
              <a:rPr lang="en-US" sz="2500" dirty="0"/>
              <a:t>all pro bono attorneys</a:t>
            </a:r>
          </a:p>
          <a:p>
            <a:pPr>
              <a:spcAft>
                <a:spcPts val="1800"/>
              </a:spcAft>
              <a:buClr>
                <a:srgbClr val="C00000"/>
              </a:buClr>
            </a:pPr>
            <a:r>
              <a:rPr lang="en-US" sz="2500" dirty="0"/>
              <a:t>Allows the clinic to assist more veterans</a:t>
            </a:r>
          </a:p>
          <a:p>
            <a:pPr>
              <a:spcAft>
                <a:spcPts val="1800"/>
              </a:spcAft>
              <a:buClr>
                <a:srgbClr val="C00000"/>
              </a:buClr>
            </a:pPr>
            <a:r>
              <a:rPr lang="en-US" sz="2500" dirty="0" smtClean="0"/>
              <a:t>Volunteer attorneys are assigned to a veteran’s case and work on it with the support of the clinic as needed</a:t>
            </a:r>
          </a:p>
          <a:p>
            <a:pPr>
              <a:spcAft>
                <a:spcPts val="1800"/>
              </a:spcAft>
              <a:buClr>
                <a:srgbClr val="C00000"/>
              </a:buClr>
            </a:pPr>
            <a:r>
              <a:rPr lang="en-US" sz="2500" dirty="0" smtClean="0"/>
              <a:t>Staff member will sit in on an initial appointment and will be assigned to assist the volunteer attorney with the case</a:t>
            </a:r>
          </a:p>
          <a:p>
            <a:pPr>
              <a:spcAft>
                <a:spcPts val="1800"/>
              </a:spcAft>
              <a:buClr>
                <a:srgbClr val="C00000"/>
              </a:buClr>
            </a:pPr>
            <a:r>
              <a:rPr lang="en-US" sz="2500" dirty="0" smtClean="0"/>
              <a:t>Students are available to help with research and other tasks </a:t>
            </a:r>
          </a:p>
        </p:txBody>
      </p:sp>
      <p:sp>
        <p:nvSpPr>
          <p:cNvPr id="3" name="Title 2"/>
          <p:cNvSpPr>
            <a:spLocks noGrp="1"/>
          </p:cNvSpPr>
          <p:nvPr>
            <p:ph type="title"/>
          </p:nvPr>
        </p:nvSpPr>
        <p:spPr/>
        <p:txBody>
          <a:bodyPr/>
          <a:lstStyle/>
          <a:p>
            <a:r>
              <a:rPr lang="en-US" dirty="0" smtClean="0"/>
              <a:t>Pro bono program</a:t>
            </a:r>
            <a:endParaRPr lang="en-US" dirty="0"/>
          </a:p>
        </p:txBody>
      </p:sp>
    </p:spTree>
    <p:extLst>
      <p:ext uri="{BB962C8B-B14F-4D97-AF65-F5344CB8AC3E}">
        <p14:creationId xmlns:p14="http://schemas.microsoft.com/office/powerpoint/2010/main" val="2451921583"/>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“The best thing that the Veterans Law Clinic does is to help the disabled veteran know that he is not abandoned. It’s been my privilege to serve someone who served, and, in a modest way, join him in struggles. Volunteering through the clinic allows you to keep the faith with an American, who, when we needed him or her most, kept the faith with us. It’s a rewarding representation, assisted every step of the way by the Veterans Law Clinic. I’m thankful for the experience.</a:t>
            </a:r>
          </a:p>
          <a:p>
            <a:pPr lvl="8"/>
            <a:r>
              <a:rPr lang="en-US" dirty="0" smtClean="0"/>
              <a:t>James Haley, Jr./volunteer with the VLC</a:t>
            </a:r>
          </a:p>
          <a:p>
            <a:endParaRPr lang="en-US" dirty="0"/>
          </a:p>
          <a:p>
            <a:r>
              <a:rPr lang="en-GB" dirty="0"/>
              <a:t>It has been an </a:t>
            </a:r>
            <a:r>
              <a:rPr lang="en-GB" dirty="0" err="1"/>
              <a:t>honor</a:t>
            </a:r>
            <a:r>
              <a:rPr lang="en-GB" dirty="0"/>
              <a:t> to serve as a volunteer attorney with the Veterans Law Clinic.  I am proud of my family's tradition of military service, and working with the Clinic is a rewarding way to support a very worthy cause.  I have gained insight into a new practice area and benefited from the opportunity to work closely with an experienced attorney in this subject.  Serving as a volunteer attorney with the Clinic is a great way for a new attorney engaged in the employment search to maintain their legal research and writing skills while assisting others.  </a:t>
            </a:r>
            <a:endParaRPr lang="en-GB" dirty="0" smtClean="0"/>
          </a:p>
          <a:p>
            <a:pPr lvl="8"/>
            <a:r>
              <a:rPr lang="en-GB" dirty="0" smtClean="0"/>
              <a:t>Jonathan Brandon/volunteer with the VLC (graduated from Penn State </a:t>
            </a:r>
            <a:r>
              <a:rPr lang="en-GB" smtClean="0"/>
              <a:t>Dickinson School of Law 2012)</a:t>
            </a:r>
            <a:endParaRPr lang="en-US" dirty="0"/>
          </a:p>
        </p:txBody>
      </p:sp>
      <p:sp>
        <p:nvSpPr>
          <p:cNvPr id="3" name="Title 2"/>
          <p:cNvSpPr>
            <a:spLocks noGrp="1"/>
          </p:cNvSpPr>
          <p:nvPr>
            <p:ph type="title"/>
          </p:nvPr>
        </p:nvSpPr>
        <p:spPr/>
        <p:txBody>
          <a:bodyPr/>
          <a:lstStyle/>
          <a:p>
            <a:r>
              <a:rPr lang="en-US" dirty="0" smtClean="0"/>
              <a:t>Why should you help?</a:t>
            </a:r>
            <a:endParaRPr lang="en-US" dirty="0"/>
          </a:p>
        </p:txBody>
      </p:sp>
    </p:spTree>
    <p:extLst>
      <p:ext uri="{BB962C8B-B14F-4D97-AF65-F5344CB8AC3E}">
        <p14:creationId xmlns:p14="http://schemas.microsoft.com/office/powerpoint/2010/main" val="140179317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endParaRPr lang="en-US" dirty="0" smtClean="0"/>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OUR MISSION</a:t>
            </a:r>
            <a:endParaRPr lang="en-US" dirty="0"/>
          </a:p>
        </p:txBody>
      </p:sp>
      <p:sp>
        <p:nvSpPr>
          <p:cNvPr id="4" name="Rectangle 3"/>
          <p:cNvSpPr/>
          <p:nvPr/>
        </p:nvSpPr>
        <p:spPr>
          <a:xfrm>
            <a:off x="1957311" y="1719071"/>
            <a:ext cx="5229378" cy="2246769"/>
          </a:xfrm>
          <a:prstGeom prst="rect">
            <a:avLst/>
          </a:prstGeom>
          <a:noFill/>
        </p:spPr>
        <p:txBody>
          <a:bodyPr wrap="square" lIns="91440" tIns="45720" rIns="91440" bIns="45720">
            <a:spAutoFit/>
          </a:bodyPr>
          <a:lstStyle/>
          <a:p>
            <a:pPr algn="ctr">
              <a:spcBef>
                <a:spcPts val="1200"/>
              </a:spcBef>
            </a:pPr>
            <a:r>
              <a:rPr lang="en-US" sz="2800" b="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PROVIDE PRACTICAL LEGAL EXPERIENCE TO LAW STUDENTS </a:t>
            </a:r>
            <a:r>
              <a:rPr lang="en-US" sz="2800" b="1" i="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AND</a:t>
            </a:r>
            <a:r>
              <a:rPr lang="en-US" sz="2800" b="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 LEGAL SERVICES TO LOW INCOME VETERANS </a:t>
            </a:r>
          </a:p>
          <a:p>
            <a:pPr algn="ctr"/>
            <a:endParaRPr lang="en-US" sz="2800" b="1" cap="none" spc="0"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endParaRPr>
          </a:p>
        </p:txBody>
      </p:sp>
      <p:pic>
        <p:nvPicPr>
          <p:cNvPr id="6" name="Picture 5" descr="American_Flag_USA_Patriotic_Clipart_591x362-1.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876923" y="3682538"/>
            <a:ext cx="3390155" cy="2443941"/>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53374426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67908" y="2566219"/>
            <a:ext cx="4574647" cy="3986178"/>
          </a:xfrm>
        </p:spPr>
        <p:txBody>
          <a:bodyPr>
            <a:normAutofit lnSpcReduction="10000"/>
          </a:bodyPr>
          <a:lstStyle/>
          <a:p>
            <a:pPr marL="45720" indent="0">
              <a:spcAft>
                <a:spcPts val="1200"/>
              </a:spcAft>
              <a:buNone/>
            </a:pPr>
            <a:r>
              <a:rPr lang="en-US" sz="2600" dirty="0" smtClean="0"/>
              <a:t>Provide direct legal representation to veterans for</a:t>
            </a:r>
            <a:endParaRPr lang="en-US" dirty="0" smtClean="0"/>
          </a:p>
          <a:p>
            <a:pPr marL="560070" lvl="1" indent="-285750">
              <a:spcAft>
                <a:spcPts val="800"/>
              </a:spcAft>
              <a:buClr>
                <a:srgbClr val="C00000"/>
              </a:buClr>
            </a:pPr>
            <a:r>
              <a:rPr lang="en-US" dirty="0" smtClean="0"/>
              <a:t>Appeals for denial of compensation benefits</a:t>
            </a:r>
          </a:p>
          <a:p>
            <a:pPr marL="560070" lvl="1" indent="-285750">
              <a:spcAft>
                <a:spcPts val="800"/>
              </a:spcAft>
              <a:buClr>
                <a:srgbClr val="C00000"/>
              </a:buClr>
            </a:pPr>
            <a:r>
              <a:rPr lang="en-US" dirty="0" smtClean="0"/>
              <a:t>Discharge upgrades</a:t>
            </a:r>
          </a:p>
          <a:p>
            <a:pPr marL="560070" lvl="1" indent="-285750">
              <a:spcAft>
                <a:spcPts val="800"/>
              </a:spcAft>
              <a:buClr>
                <a:srgbClr val="C00000"/>
              </a:buClr>
            </a:pPr>
            <a:r>
              <a:rPr lang="en-US" dirty="0" smtClean="0"/>
              <a:t>Other legal issues (i.e., expungement, landlord/tenant matters)</a:t>
            </a:r>
          </a:p>
          <a:p>
            <a:pPr marL="560070" lvl="1" indent="-285750">
              <a:spcAft>
                <a:spcPts val="800"/>
              </a:spcAft>
              <a:buClr>
                <a:srgbClr val="C00000"/>
              </a:buClr>
            </a:pPr>
            <a:r>
              <a:rPr lang="en-US" dirty="0" smtClean="0"/>
              <a:t>Provide social services resources and support</a:t>
            </a:r>
          </a:p>
          <a:p>
            <a:pPr marL="285750" indent="-285750">
              <a:buFontTx/>
              <a:buChar char="•"/>
            </a:pPr>
            <a:endParaRPr lang="en-US" dirty="0"/>
          </a:p>
          <a:p>
            <a:endParaRPr lang="en-US" dirty="0"/>
          </a:p>
          <a:p>
            <a:pPr lvl="1"/>
            <a:endParaRPr lang="en-US" dirty="0"/>
          </a:p>
        </p:txBody>
      </p:sp>
      <p:sp>
        <p:nvSpPr>
          <p:cNvPr id="3" name="Title 2"/>
          <p:cNvSpPr>
            <a:spLocks noGrp="1"/>
          </p:cNvSpPr>
          <p:nvPr>
            <p:ph type="title"/>
          </p:nvPr>
        </p:nvSpPr>
        <p:spPr/>
        <p:txBody>
          <a:bodyPr/>
          <a:lstStyle/>
          <a:p>
            <a:r>
              <a:rPr lang="en-US" dirty="0" smtClean="0"/>
              <a:t>WHO ARE WE?</a:t>
            </a:r>
            <a:endParaRPr lang="en-US" dirty="0"/>
          </a:p>
        </p:txBody>
      </p:sp>
      <p:pic>
        <p:nvPicPr>
          <p:cNvPr id="5" name="Content Placeholder 6" descr="Army_Veteran_clip_art_medium.png"/>
          <p:cNvPicPr>
            <a:picLocks noChangeAspect="1"/>
          </p:cNvPicPr>
          <p:nvPr/>
        </p:nvPicPr>
        <p:blipFill rotWithShape="1">
          <a:blip r:embed="rId2">
            <a:extLst>
              <a:ext uri="{28A0092B-C50C-407E-A947-70E740481C1C}">
                <a14:useLocalDpi xmlns:a14="http://schemas.microsoft.com/office/drawing/2010/main" val="0"/>
              </a:ext>
            </a:extLst>
          </a:blip>
          <a:srcRect l="2091" t="2053" r="2269" b="11099"/>
          <a:stretch/>
        </p:blipFill>
        <p:spPr>
          <a:xfrm>
            <a:off x="381000" y="2890127"/>
            <a:ext cx="3414978" cy="32522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40677" y="1744271"/>
            <a:ext cx="8501878" cy="492443"/>
          </a:xfrm>
          <a:prstGeom prst="rect">
            <a:avLst/>
          </a:prstGeom>
          <a:noFill/>
        </p:spPr>
        <p:txBody>
          <a:bodyPr wrap="square" rtlCol="0">
            <a:spAutoFit/>
          </a:bodyPr>
          <a:lstStyle/>
          <a:p>
            <a:pPr marL="45720" lvl="0" algn="ctr">
              <a:spcBef>
                <a:spcPct val="20000"/>
              </a:spcBef>
              <a:buClr>
                <a:srgbClr val="629DD1"/>
              </a:buClr>
            </a:pPr>
            <a:r>
              <a:rPr lang="en-US" sz="2600" b="1" spc="150" dirty="0" smtClean="0">
                <a:solidFill>
                  <a:srgbClr val="242852"/>
                </a:solidFill>
              </a:rPr>
              <a:t>Widener Law School clinical program </a:t>
            </a:r>
            <a:endParaRPr lang="en-US" sz="2600" b="1" spc="150" dirty="0">
              <a:solidFill>
                <a:srgbClr val="242852"/>
              </a:solidFill>
            </a:endParaRPr>
          </a:p>
        </p:txBody>
      </p:sp>
    </p:spTree>
    <p:extLst>
      <p:ext uri="{BB962C8B-B14F-4D97-AF65-F5344CB8AC3E}">
        <p14:creationId xmlns:p14="http://schemas.microsoft.com/office/powerpoint/2010/main" val="3551265119"/>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2735" y="1719071"/>
            <a:ext cx="8804788" cy="4407408"/>
          </a:xfrm>
        </p:spPr>
        <p:txBody>
          <a:bodyPr/>
          <a:lstStyle/>
          <a:p>
            <a:pPr marL="45720" indent="0" algn="just">
              <a:spcAft>
                <a:spcPts val="600"/>
              </a:spcAft>
              <a:buClr>
                <a:srgbClr val="C00000"/>
              </a:buClr>
              <a:buNone/>
            </a:pPr>
            <a:r>
              <a:rPr lang="en-US" sz="2400" dirty="0"/>
              <a:t>Disabled veterans who have been denied compensation for an injury, disease or illness incurred while in service</a:t>
            </a:r>
          </a:p>
          <a:p>
            <a:pPr algn="ctr">
              <a:spcBef>
                <a:spcPts val="0"/>
              </a:spcBef>
              <a:buClr>
                <a:srgbClr val="C00000"/>
              </a:buClr>
            </a:pPr>
            <a:r>
              <a:rPr lang="en-US" sz="1800" dirty="0"/>
              <a:t>Most are low income </a:t>
            </a:r>
          </a:p>
          <a:p>
            <a:pPr algn="ctr">
              <a:spcBef>
                <a:spcPts val="0"/>
              </a:spcBef>
              <a:buClr>
                <a:srgbClr val="C00000"/>
              </a:buClr>
            </a:pPr>
            <a:r>
              <a:rPr lang="en-US" sz="1800" dirty="0"/>
              <a:t>Veterans from nearly every conflict and their families</a:t>
            </a:r>
          </a:p>
          <a:p>
            <a:pPr marL="45720" indent="0">
              <a:buNone/>
            </a:pP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Who we help</a:t>
            </a:r>
            <a:endParaRPr lang="en-US" dirty="0"/>
          </a:p>
        </p:txBody>
      </p:sp>
      <p:pic>
        <p:nvPicPr>
          <p:cNvPr id="5"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6917" t="7111" r="9553" b="7831"/>
          <a:stretch/>
        </p:blipFill>
        <p:spPr bwMode="auto">
          <a:xfrm>
            <a:off x="693174" y="3623124"/>
            <a:ext cx="1882986" cy="2560320"/>
          </a:xfrm>
          <a:prstGeom prst="rect">
            <a:avLst/>
          </a:prstGeom>
          <a:solidFill>
            <a:srgbClr val="FFFFFF">
              <a:shade val="85000"/>
            </a:srgbClr>
          </a:solidFill>
          <a:ln w="38100">
            <a:solidFill>
              <a:schemeClr val="bg1"/>
            </a:solidFill>
            <a:miter lim="800000"/>
            <a:headEnd/>
            <a:tailEnd/>
          </a:ln>
          <a:effectLst>
            <a:outerShdw blurRad="50800" dist="38100" dir="8100000" algn="tr" rotWithShape="0">
              <a:prstClr val="black">
                <a:alpha val="40000"/>
              </a:prstClr>
            </a:outerShdw>
          </a:effectLst>
          <a:scene3d>
            <a:camera prst="orthographicFront">
              <a:rot lat="0" lon="0" rev="360000"/>
            </a:camera>
            <a:lightRig rig="twoPt" dir="t">
              <a:rot lat="0" lon="0" rev="7200000"/>
            </a:lightRig>
          </a:scene3d>
          <a:sp3d contourW="12700">
            <a:bevelT w="25400" h="19050"/>
            <a:contourClr>
              <a:srgbClr val="969696"/>
            </a:contourClr>
          </a:sp3d>
          <a:extLst/>
        </p:spPr>
      </p:pic>
      <p:pic>
        <p:nvPicPr>
          <p:cNvPr id="6" name="Picture 2"/>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t="17725" r="5244" b="8081"/>
          <a:stretch/>
        </p:blipFill>
        <p:spPr bwMode="auto">
          <a:xfrm rot="5400000">
            <a:off x="3189759" y="3440244"/>
            <a:ext cx="2861818" cy="292608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5"/>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l="9384" t="4403" r="9043" b="4710"/>
          <a:stretch/>
        </p:blipFill>
        <p:spPr bwMode="auto">
          <a:xfrm rot="632157">
            <a:off x="6483552" y="3577404"/>
            <a:ext cx="1904805" cy="2651760"/>
          </a:xfrm>
          <a:prstGeom prst="rect">
            <a:avLst/>
          </a:prstGeom>
          <a:solidFill>
            <a:srgbClr val="FFFFFF">
              <a:shade val="85000"/>
            </a:srgbClr>
          </a:solidFill>
          <a:ln w="38100" cap="sq">
            <a:solidFill>
              <a:srgbClr val="FFFFFF"/>
            </a:solidFill>
            <a:miter lim="800000"/>
          </a:ln>
          <a:effectLst>
            <a:outerShdw blurRad="50800" dist="38100" dir="2700000" algn="tl" rotWithShape="0">
              <a:prstClr val="black">
                <a:alpha val="40000"/>
              </a:prst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3927598470"/>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89538" y="1719070"/>
            <a:ext cx="7499354" cy="4974807"/>
          </a:xfrm>
        </p:spPr>
        <p:txBody>
          <a:bodyPr>
            <a:normAutofit/>
          </a:bodyPr>
          <a:lstStyle/>
          <a:p>
            <a:pPr marL="571500" indent="0" algn="ctr">
              <a:spcAft>
                <a:spcPts val="1200"/>
              </a:spcAft>
              <a:buNone/>
            </a:pPr>
            <a:r>
              <a:rPr lang="en-US" sz="2600" b="1" dirty="0" smtClean="0"/>
              <a:t>The VLC is </a:t>
            </a:r>
            <a:r>
              <a:rPr lang="en-US" sz="2600" b="1" dirty="0"/>
              <a:t>situated in a region with a substantial veteran population. </a:t>
            </a:r>
            <a:endParaRPr lang="en-US" sz="2600" b="1" dirty="0" smtClean="0"/>
          </a:p>
          <a:p>
            <a:pPr marL="1773238">
              <a:spcAft>
                <a:spcPts val="600"/>
              </a:spcAft>
              <a:buClr>
                <a:srgbClr val="C00000"/>
              </a:buClr>
            </a:pPr>
            <a:r>
              <a:rPr lang="en-US" dirty="0"/>
              <a:t>As of </a:t>
            </a:r>
            <a:r>
              <a:rPr lang="en-US" dirty="0" smtClean="0"/>
              <a:t>2013, </a:t>
            </a:r>
            <a:r>
              <a:rPr lang="en-US" dirty="0"/>
              <a:t>the VA estimates that </a:t>
            </a:r>
            <a:r>
              <a:rPr lang="en-US" dirty="0" smtClean="0"/>
              <a:t>Pennsylvania, New Jersey and Delaware </a:t>
            </a:r>
            <a:r>
              <a:rPr lang="en-US" dirty="0"/>
              <a:t>is home to almost </a:t>
            </a:r>
            <a:r>
              <a:rPr lang="en-US" dirty="0" smtClean="0"/>
              <a:t>1.5 million veterans</a:t>
            </a:r>
          </a:p>
          <a:p>
            <a:pPr marL="1773238">
              <a:spcAft>
                <a:spcPts val="600"/>
              </a:spcAft>
              <a:buClr>
                <a:srgbClr val="C00000"/>
              </a:buClr>
            </a:pPr>
            <a:r>
              <a:rPr lang="en-US" dirty="0" smtClean="0"/>
              <a:t>Nearly 75% of </a:t>
            </a:r>
            <a:r>
              <a:rPr lang="en-US" dirty="0"/>
              <a:t>whom are classified by the VA as “wartime” veterans</a:t>
            </a:r>
            <a:r>
              <a:rPr lang="en-US" dirty="0" smtClean="0"/>
              <a:t>.</a:t>
            </a:r>
          </a:p>
          <a:p>
            <a:pPr marL="1864678" lvl="1" indent="0">
              <a:spcAft>
                <a:spcPts val="600"/>
              </a:spcAft>
              <a:buClr>
                <a:srgbClr val="C00000"/>
              </a:buClr>
              <a:buNone/>
            </a:pPr>
            <a:r>
              <a:rPr lang="en-US" sz="1300" i="1" dirty="0" smtClean="0"/>
              <a:t>(National Center for Veterans Analysis and Statistics, Sept. 30, 2013)</a:t>
            </a:r>
          </a:p>
          <a:p>
            <a:pPr marL="1544638" indent="0">
              <a:buNone/>
            </a:pPr>
            <a:endParaRPr lang="en-US" dirty="0"/>
          </a:p>
          <a:p>
            <a:endParaRPr lang="en-US" b="1" dirty="0"/>
          </a:p>
          <a:p>
            <a:endParaRPr lang="en-US" b="1" dirty="0" smtClean="0"/>
          </a:p>
        </p:txBody>
      </p:sp>
      <p:sp>
        <p:nvSpPr>
          <p:cNvPr id="3" name="Title 2"/>
          <p:cNvSpPr>
            <a:spLocks noGrp="1"/>
          </p:cNvSpPr>
          <p:nvPr>
            <p:ph type="title"/>
          </p:nvPr>
        </p:nvSpPr>
        <p:spPr/>
        <p:txBody>
          <a:bodyPr/>
          <a:lstStyle/>
          <a:p>
            <a:r>
              <a:rPr lang="en-US" dirty="0" smtClean="0"/>
              <a:t>Veteran population</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20611" y="1719071"/>
            <a:ext cx="2170214" cy="47744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1926257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Started in 1997</a:t>
            </a:r>
          </a:p>
          <a:p>
            <a:r>
              <a:rPr lang="en-US" dirty="0" smtClean="0"/>
              <a:t>Became a law school clinic in 2005</a:t>
            </a:r>
          </a:p>
          <a:p>
            <a:r>
              <a:rPr lang="en-US" dirty="0" smtClean="0"/>
              <a:t>Director, part time staff attorney, two full time EJW fellows, office assistant</a:t>
            </a:r>
          </a:p>
          <a:p>
            <a:r>
              <a:rPr lang="en-US" dirty="0" smtClean="0"/>
              <a:t>Enrollment of 10 to 20 students per semester</a:t>
            </a:r>
          </a:p>
          <a:p>
            <a:r>
              <a:rPr lang="en-US" dirty="0" smtClean="0"/>
              <a:t>Summer internship program</a:t>
            </a:r>
          </a:p>
          <a:p>
            <a:endParaRPr lang="en-US" dirty="0"/>
          </a:p>
        </p:txBody>
      </p:sp>
      <p:sp>
        <p:nvSpPr>
          <p:cNvPr id="3" name="Title 2"/>
          <p:cNvSpPr>
            <a:spLocks noGrp="1"/>
          </p:cNvSpPr>
          <p:nvPr>
            <p:ph type="title"/>
          </p:nvPr>
        </p:nvSpPr>
        <p:spPr/>
        <p:txBody>
          <a:bodyPr/>
          <a:lstStyle/>
          <a:p>
            <a:r>
              <a:rPr lang="en-US" dirty="0" smtClean="0"/>
              <a:t>Clinic history &amp; staff</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5766" y="4048299"/>
            <a:ext cx="4213919" cy="22278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9121810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4122" y="1723868"/>
            <a:ext cx="8827478" cy="4970009"/>
          </a:xfrm>
        </p:spPr>
        <p:txBody>
          <a:bodyPr numCol="1">
            <a:normAutofit fontScale="92500" lnSpcReduction="10000"/>
          </a:bodyPr>
          <a:lstStyle/>
          <a:p>
            <a:pPr marL="45720" indent="0" algn="ctr">
              <a:lnSpc>
                <a:spcPct val="140000"/>
              </a:lnSpc>
              <a:buNone/>
            </a:pPr>
            <a:r>
              <a:rPr lang="en-US" sz="1900" b="1" u="sng" dirty="0" smtClean="0"/>
              <a:t>MSW Program</a:t>
            </a:r>
          </a:p>
          <a:p>
            <a:pPr marL="45720" indent="0" algn="ctr">
              <a:lnSpc>
                <a:spcPct val="170000"/>
              </a:lnSpc>
              <a:spcAft>
                <a:spcPts val="600"/>
              </a:spcAft>
              <a:buClr>
                <a:srgbClr val="C00000"/>
              </a:buClr>
              <a:buNone/>
            </a:pPr>
            <a:r>
              <a:rPr lang="en-US" sz="1500" b="1" i="1" dirty="0"/>
              <a:t>Linking clients with VA services and community resources</a:t>
            </a:r>
            <a:endParaRPr lang="en-US" sz="1500" i="1" dirty="0" smtClean="0"/>
          </a:p>
          <a:p>
            <a:pPr>
              <a:lnSpc>
                <a:spcPct val="160000"/>
              </a:lnSpc>
              <a:buClr>
                <a:srgbClr val="C00000"/>
              </a:buClr>
            </a:pPr>
            <a:r>
              <a:rPr lang="en-US" sz="1300" dirty="0" smtClean="0"/>
              <a:t>Two MSW student interns from the Chester campus providing assistance in linking veterans to social services</a:t>
            </a:r>
          </a:p>
          <a:p>
            <a:pPr>
              <a:lnSpc>
                <a:spcPct val="160000"/>
              </a:lnSpc>
              <a:buClr>
                <a:srgbClr val="C00000"/>
              </a:buClr>
            </a:pPr>
            <a:r>
              <a:rPr lang="en-US" sz="1300" dirty="0" smtClean="0"/>
              <a:t>Helping veterans with finding financial, medical and budgeting assistance, especially in linking veterans with therapy from the VA or other sources</a:t>
            </a:r>
          </a:p>
          <a:p>
            <a:pPr>
              <a:lnSpc>
                <a:spcPct val="160000"/>
              </a:lnSpc>
              <a:buClr>
                <a:srgbClr val="C00000"/>
              </a:buClr>
            </a:pPr>
            <a:r>
              <a:rPr lang="en-US" sz="1300" dirty="0" smtClean="0"/>
              <a:t>Someone to help veterans deal with the frustration of the VA system</a:t>
            </a:r>
          </a:p>
          <a:p>
            <a:pPr marL="0" indent="0" algn="ctr">
              <a:lnSpc>
                <a:spcPct val="140000"/>
              </a:lnSpc>
              <a:spcBef>
                <a:spcPts val="1800"/>
              </a:spcBef>
              <a:spcAft>
                <a:spcPts val="600"/>
              </a:spcAft>
              <a:buNone/>
            </a:pPr>
            <a:r>
              <a:rPr lang="en-US" sz="1900" b="1" u="sng" dirty="0" smtClean="0"/>
              <a:t>Equal </a:t>
            </a:r>
            <a:r>
              <a:rPr lang="en-US" sz="1900" b="1" u="sng" dirty="0"/>
              <a:t>Justice Works AmeriCorps Legal </a:t>
            </a:r>
            <a:r>
              <a:rPr lang="en-US" sz="1900" b="1" u="sng" dirty="0" smtClean="0"/>
              <a:t>Fellows</a:t>
            </a:r>
          </a:p>
          <a:p>
            <a:pPr marL="0" indent="0" algn="ctr">
              <a:lnSpc>
                <a:spcPct val="140000"/>
              </a:lnSpc>
              <a:spcAft>
                <a:spcPts val="1200"/>
              </a:spcAft>
              <a:buNone/>
            </a:pPr>
            <a:r>
              <a:rPr lang="en-US" sz="1500" b="1" i="1" dirty="0" smtClean="0"/>
              <a:t>Providing </a:t>
            </a:r>
            <a:r>
              <a:rPr lang="en-US" sz="1500" b="1" i="1" dirty="0"/>
              <a:t>additional legal services to </a:t>
            </a:r>
            <a:r>
              <a:rPr lang="en-US" sz="1500" b="1" i="1" dirty="0" smtClean="0"/>
              <a:t>veterans</a:t>
            </a:r>
            <a:endParaRPr lang="en-US" sz="1500" b="1" i="1" u="sng" dirty="0" smtClean="0"/>
          </a:p>
          <a:p>
            <a:pPr>
              <a:lnSpc>
                <a:spcPct val="170000"/>
              </a:lnSpc>
              <a:buClr>
                <a:srgbClr val="C00000"/>
              </a:buClr>
            </a:pPr>
            <a:r>
              <a:rPr lang="en-US" sz="1300" dirty="0" smtClean="0"/>
              <a:t>Matching grant funding from EJW to hire two recent law graduates to provide legal assistance to veterans in the area of compensation and pension issues, and other legal issues that are preventing stability in a veteran’s life including </a:t>
            </a:r>
            <a:r>
              <a:rPr lang="en-US" sz="1300" dirty="0" err="1" smtClean="0"/>
              <a:t>expungement</a:t>
            </a:r>
            <a:r>
              <a:rPr lang="en-US" sz="1300" dirty="0" smtClean="0"/>
              <a:t>, consumer issues and landlord/tenant matters.</a:t>
            </a:r>
          </a:p>
        </p:txBody>
      </p:sp>
      <p:sp>
        <p:nvSpPr>
          <p:cNvPr id="3" name="Title 2"/>
          <p:cNvSpPr>
            <a:spLocks noGrp="1"/>
          </p:cNvSpPr>
          <p:nvPr>
            <p:ph type="title"/>
          </p:nvPr>
        </p:nvSpPr>
        <p:spPr/>
        <p:txBody>
          <a:bodyPr/>
          <a:lstStyle/>
          <a:p>
            <a:r>
              <a:rPr lang="en-US" dirty="0" smtClean="0"/>
              <a:t>New at the clinic 2013-2014</a:t>
            </a:r>
            <a:endParaRPr lang="en-US" dirty="0"/>
          </a:p>
        </p:txBody>
      </p:sp>
    </p:spTree>
    <p:extLst>
      <p:ext uri="{BB962C8B-B14F-4D97-AF65-F5344CB8AC3E}">
        <p14:creationId xmlns:p14="http://schemas.microsoft.com/office/powerpoint/2010/main" val="215631647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62525" y="2048356"/>
            <a:ext cx="7122695" cy="2138633"/>
          </a:xfrm>
        </p:spPr>
        <p:txBody>
          <a:bodyPr>
            <a:normAutofit/>
          </a:bodyPr>
          <a:lstStyle/>
          <a:p>
            <a:pPr marL="58738" indent="-14288" algn="ctr">
              <a:spcAft>
                <a:spcPts val="300"/>
              </a:spcAft>
              <a:buNone/>
            </a:pPr>
            <a:r>
              <a:rPr lang="en-US" sz="2600" b="1" cap="small" dirty="0" smtClean="0"/>
              <a:t>$5.2 million dollars in retroactive awards since inception of clinic</a:t>
            </a:r>
          </a:p>
          <a:p>
            <a:pPr marL="45720" indent="0" algn="ctr">
              <a:spcBef>
                <a:spcPts val="1200"/>
              </a:spcBef>
              <a:spcAft>
                <a:spcPts val="1200"/>
              </a:spcAft>
              <a:buNone/>
            </a:pPr>
            <a:r>
              <a:rPr lang="en-US" sz="1400" dirty="0" smtClean="0"/>
              <a:t>$1.2 million in 2012</a:t>
            </a:r>
            <a:endParaRPr lang="en-US" sz="1400" dirty="0"/>
          </a:p>
          <a:p>
            <a:pPr marL="45720" indent="0" algn="ctr">
              <a:spcAft>
                <a:spcPts val="1200"/>
              </a:spcAft>
              <a:buNone/>
            </a:pPr>
            <a:r>
              <a:rPr lang="en-US" sz="1400" dirty="0" smtClean="0"/>
              <a:t>$720,000 in 2013 </a:t>
            </a:r>
          </a:p>
          <a:p>
            <a:pPr lvl="1"/>
            <a:endParaRPr lang="en-US" sz="1600" dirty="0"/>
          </a:p>
        </p:txBody>
      </p:sp>
      <p:sp>
        <p:nvSpPr>
          <p:cNvPr id="3" name="Title 2"/>
          <p:cNvSpPr>
            <a:spLocks noGrp="1"/>
          </p:cNvSpPr>
          <p:nvPr>
            <p:ph type="title"/>
          </p:nvPr>
        </p:nvSpPr>
        <p:spPr/>
        <p:txBody>
          <a:bodyPr/>
          <a:lstStyle/>
          <a:p>
            <a:r>
              <a:rPr lang="en-US" dirty="0" smtClean="0"/>
              <a:t>Our successes</a:t>
            </a:r>
            <a:endParaRPr lang="en-US" dirty="0"/>
          </a:p>
        </p:txBody>
      </p:sp>
      <p:sp>
        <p:nvSpPr>
          <p:cNvPr id="7" name="TextBox 6"/>
          <p:cNvSpPr txBox="1"/>
          <p:nvPr/>
        </p:nvSpPr>
        <p:spPr>
          <a:xfrm>
            <a:off x="187569" y="4291394"/>
            <a:ext cx="8792308" cy="1548116"/>
          </a:xfrm>
          <a:prstGeom prst="rect">
            <a:avLst/>
          </a:prstGeom>
          <a:noFill/>
        </p:spPr>
        <p:txBody>
          <a:bodyPr wrap="square" rtlCol="0">
            <a:spAutoFit/>
          </a:bodyPr>
          <a:lstStyle/>
          <a:p>
            <a:pPr marL="45720" algn="ctr">
              <a:spcBef>
                <a:spcPct val="20000"/>
              </a:spcBef>
              <a:spcAft>
                <a:spcPts val="1800"/>
              </a:spcAft>
              <a:buClr>
                <a:schemeClr val="accent1"/>
              </a:buClr>
            </a:pPr>
            <a:r>
              <a:rPr lang="en-US" sz="2000" spc="150" dirty="0">
                <a:solidFill>
                  <a:schemeClr val="tx2"/>
                </a:solidFill>
              </a:rPr>
              <a:t>Each one of these awards contains monthly benefits paid to the </a:t>
            </a:r>
            <a:r>
              <a:rPr lang="en-US" sz="2000" spc="150" dirty="0" smtClean="0">
                <a:solidFill>
                  <a:schemeClr val="tx2"/>
                </a:solidFill>
              </a:rPr>
              <a:t>veteran and/or the veteran’s dependents. </a:t>
            </a:r>
            <a:endParaRPr lang="en-US" sz="2000" spc="150" dirty="0">
              <a:solidFill>
                <a:schemeClr val="tx2"/>
              </a:solidFill>
            </a:endParaRPr>
          </a:p>
          <a:p>
            <a:pPr marL="274320" lvl="1" indent="-228600" algn="ctr">
              <a:spcBef>
                <a:spcPct val="20000"/>
              </a:spcBef>
              <a:spcAft>
                <a:spcPts val="1800"/>
              </a:spcAft>
              <a:buClr>
                <a:srgbClr val="C00000"/>
              </a:buClr>
              <a:buFont typeface="Wingdings 2" pitchFamily="18" charset="2"/>
              <a:buChar char=""/>
            </a:pPr>
            <a:r>
              <a:rPr lang="en-US" spc="150" dirty="0">
                <a:solidFill>
                  <a:schemeClr val="tx2"/>
                </a:solidFill>
              </a:rPr>
              <a:t> </a:t>
            </a:r>
            <a:r>
              <a:rPr lang="en-US" spc="150" dirty="0" smtClean="0">
                <a:solidFill>
                  <a:schemeClr val="tx2"/>
                </a:solidFill>
              </a:rPr>
              <a:t>These </a:t>
            </a:r>
            <a:r>
              <a:rPr lang="en-US" spc="150" dirty="0">
                <a:solidFill>
                  <a:schemeClr val="tx2"/>
                </a:solidFill>
              </a:rPr>
              <a:t>benefits help keep veterans out of poverty </a:t>
            </a:r>
            <a:r>
              <a:rPr lang="en-US" spc="150" dirty="0" smtClean="0">
                <a:solidFill>
                  <a:schemeClr val="tx2"/>
                </a:solidFill>
              </a:rPr>
              <a:t>and to combat the threat of becoming </a:t>
            </a:r>
            <a:r>
              <a:rPr lang="en-US" spc="150" dirty="0">
                <a:solidFill>
                  <a:schemeClr val="tx2"/>
                </a:solidFill>
              </a:rPr>
              <a:t>homeless</a:t>
            </a:r>
            <a:r>
              <a:rPr lang="en-US" spc="150" dirty="0" smtClean="0">
                <a:solidFill>
                  <a:schemeClr val="tx2"/>
                </a:solidFill>
              </a:rPr>
              <a:t>.</a:t>
            </a:r>
            <a:endParaRPr lang="en-US" spc="150" dirty="0">
              <a:solidFill>
                <a:schemeClr val="tx2"/>
              </a:solidFill>
            </a:endParaRPr>
          </a:p>
        </p:txBody>
      </p:sp>
    </p:spTree>
    <p:extLst>
      <p:ext uri="{BB962C8B-B14F-4D97-AF65-F5344CB8AC3E}">
        <p14:creationId xmlns:p14="http://schemas.microsoft.com/office/powerpoint/2010/main" val="975374465"/>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4634" y="1719071"/>
            <a:ext cx="8721245" cy="4407408"/>
          </a:xfrm>
        </p:spPr>
        <p:txBody>
          <a:bodyPr/>
          <a:lstStyle/>
          <a:p>
            <a:pPr marL="45720" indent="0" algn="ctr">
              <a:buNone/>
            </a:pPr>
            <a:r>
              <a:rPr lang="en-US" sz="2400" dirty="0"/>
              <a:t>JR originally filed his claim for PTSD/MST in 2000. VA denied benefits 6 times in 6 years (2000-2006).</a:t>
            </a:r>
          </a:p>
          <a:p>
            <a:endParaRPr lang="en-US" dirty="0"/>
          </a:p>
        </p:txBody>
      </p:sp>
      <p:sp>
        <p:nvSpPr>
          <p:cNvPr id="3" name="Title 2"/>
          <p:cNvSpPr>
            <a:spLocks noGrp="1"/>
          </p:cNvSpPr>
          <p:nvPr>
            <p:ph type="title"/>
          </p:nvPr>
        </p:nvSpPr>
        <p:spPr/>
        <p:txBody>
          <a:bodyPr/>
          <a:lstStyle/>
          <a:p>
            <a:r>
              <a:rPr lang="en-US" dirty="0" smtClean="0"/>
              <a:t>Favorable outcomes</a:t>
            </a:r>
            <a:endParaRPr lang="en-US" dirty="0"/>
          </a:p>
        </p:txBody>
      </p:sp>
      <p:pic>
        <p:nvPicPr>
          <p:cNvPr id="1027"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6600" y="-6819900"/>
            <a:ext cx="3501234"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rotWithShape="1">
          <a:blip r:embed="rId4" cstate="email">
            <a:extLst>
              <a:ext uri="{28A0092B-C50C-407E-A947-70E740481C1C}">
                <a14:useLocalDpi xmlns:a14="http://schemas.microsoft.com/office/drawing/2010/main" val="0"/>
              </a:ext>
            </a:extLst>
          </a:blip>
          <a:srcRect l="2455" t="8470"/>
          <a:stretch/>
        </p:blipFill>
        <p:spPr>
          <a:xfrm rot="5400000">
            <a:off x="5662920" y="3426726"/>
            <a:ext cx="3389552" cy="2385404"/>
          </a:xfrm>
          <a:prstGeom prst="rect">
            <a:avLst/>
          </a:prstGeom>
          <a:ln w="127000" cap="sq">
            <a:solidFill>
              <a:schemeClr val="bg1">
                <a:lumMod val="85000"/>
              </a:schemeClr>
            </a:solidFill>
            <a:miter lim="800000"/>
          </a:ln>
          <a:effectLst>
            <a:outerShdw blurRad="57150" dist="50800" dir="2700000" algn="tl" rotWithShape="0">
              <a:srgbClr val="000000">
                <a:alpha val="40000"/>
              </a:srgbClr>
            </a:outerShdw>
          </a:effectLst>
        </p:spPr>
      </p:pic>
      <p:sp>
        <p:nvSpPr>
          <p:cNvPr id="6" name="TextBox 5"/>
          <p:cNvSpPr txBox="1"/>
          <p:nvPr/>
        </p:nvSpPr>
        <p:spPr>
          <a:xfrm>
            <a:off x="549488" y="2896916"/>
            <a:ext cx="5321924" cy="3099310"/>
          </a:xfrm>
          <a:prstGeom prst="rect">
            <a:avLst/>
          </a:prstGeom>
          <a:noFill/>
        </p:spPr>
        <p:txBody>
          <a:bodyPr wrap="square" rtlCol="0">
            <a:spAutoFit/>
          </a:bodyPr>
          <a:lstStyle/>
          <a:p>
            <a:pPr marL="388620" indent="-342900">
              <a:spcBef>
                <a:spcPct val="20000"/>
              </a:spcBef>
              <a:spcAft>
                <a:spcPts val="1800"/>
              </a:spcAft>
              <a:buClr>
                <a:srgbClr val="C00000"/>
              </a:buClr>
              <a:buFont typeface="Arial" pitchFamily="34" charset="0"/>
              <a:buChar char="•"/>
            </a:pPr>
            <a:r>
              <a:rPr lang="en-US" sz="2200" spc="150" dirty="0">
                <a:solidFill>
                  <a:schemeClr val="tx2"/>
                </a:solidFill>
              </a:rPr>
              <a:t>2006 decision </a:t>
            </a:r>
            <a:r>
              <a:rPr lang="en-US" sz="2200" spc="150" dirty="0" smtClean="0">
                <a:solidFill>
                  <a:schemeClr val="tx2"/>
                </a:solidFill>
              </a:rPr>
              <a:t>issued by VA Regional </a:t>
            </a:r>
            <a:r>
              <a:rPr lang="en-US" sz="2200" spc="150" dirty="0">
                <a:solidFill>
                  <a:schemeClr val="tx2"/>
                </a:solidFill>
              </a:rPr>
              <a:t>Office in Wilmington was appealed to the Board of Veterans Appeals (BVA).</a:t>
            </a:r>
          </a:p>
          <a:p>
            <a:pPr marL="388620" indent="-342900">
              <a:spcBef>
                <a:spcPct val="20000"/>
              </a:spcBef>
              <a:spcAft>
                <a:spcPts val="1200"/>
              </a:spcAft>
              <a:buClr>
                <a:srgbClr val="C00000"/>
              </a:buClr>
              <a:buFont typeface="Arial" pitchFamily="34" charset="0"/>
              <a:buChar char="•"/>
            </a:pPr>
            <a:r>
              <a:rPr lang="en-US" sz="2200" spc="150" dirty="0">
                <a:solidFill>
                  <a:schemeClr val="tx2"/>
                </a:solidFill>
              </a:rPr>
              <a:t>The BVA remanded the VA’s </a:t>
            </a:r>
            <a:r>
              <a:rPr lang="en-US" sz="2200" spc="150" dirty="0" smtClean="0">
                <a:solidFill>
                  <a:schemeClr val="tx2"/>
                </a:solidFill>
              </a:rPr>
              <a:t>decision; on remand JR was </a:t>
            </a:r>
            <a:r>
              <a:rPr lang="en-US" sz="2200" spc="150" dirty="0">
                <a:solidFill>
                  <a:schemeClr val="tx2"/>
                </a:solidFill>
              </a:rPr>
              <a:t>granted </a:t>
            </a:r>
            <a:r>
              <a:rPr lang="en-US" sz="2200" spc="150" dirty="0" smtClean="0">
                <a:solidFill>
                  <a:schemeClr val="tx2"/>
                </a:solidFill>
              </a:rPr>
              <a:t>benefits for </a:t>
            </a:r>
            <a:r>
              <a:rPr lang="en-US" sz="2200" spc="150" dirty="0">
                <a:solidFill>
                  <a:schemeClr val="tx2"/>
                </a:solidFill>
              </a:rPr>
              <a:t>PTSD in May 2012 </a:t>
            </a:r>
            <a:r>
              <a:rPr lang="en-US" sz="2200" spc="150" dirty="0" smtClean="0">
                <a:solidFill>
                  <a:schemeClr val="tx2"/>
                </a:solidFill>
              </a:rPr>
              <a:t>(was </a:t>
            </a:r>
            <a:r>
              <a:rPr lang="en-US" sz="2200" spc="150" dirty="0">
                <a:solidFill>
                  <a:schemeClr val="tx2"/>
                </a:solidFill>
              </a:rPr>
              <a:t>also granted </a:t>
            </a:r>
            <a:r>
              <a:rPr lang="en-US" sz="2200" spc="150" dirty="0" smtClean="0">
                <a:solidFill>
                  <a:schemeClr val="tx2"/>
                </a:solidFill>
              </a:rPr>
              <a:t>TDIU).</a:t>
            </a:r>
            <a:endParaRPr lang="en-US" sz="2200" spc="150" dirty="0">
              <a:solidFill>
                <a:schemeClr val="tx2"/>
              </a:solidFill>
            </a:endParaRPr>
          </a:p>
        </p:txBody>
      </p:sp>
    </p:spTree>
    <p:extLst>
      <p:ext uri="{BB962C8B-B14F-4D97-AF65-F5344CB8AC3E}">
        <p14:creationId xmlns:p14="http://schemas.microsoft.com/office/powerpoint/2010/main" val="1810178849"/>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Grid.thmx</Template>
  <TotalTime>1425</TotalTime>
  <Words>717</Words>
  <Application>Microsoft Office PowerPoint</Application>
  <PresentationFormat>On-screen Show (4:3)</PresentationFormat>
  <Paragraphs>64</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Grid</vt:lpstr>
      <vt:lpstr>Veterans law clinic   </vt:lpstr>
      <vt:lpstr>OUR MISSION</vt:lpstr>
      <vt:lpstr>WHO ARE WE?</vt:lpstr>
      <vt:lpstr>Who we help</vt:lpstr>
      <vt:lpstr>Veteran population</vt:lpstr>
      <vt:lpstr>Clinic history &amp; staff</vt:lpstr>
      <vt:lpstr>New at the clinic 2013-2014</vt:lpstr>
      <vt:lpstr>Our successes</vt:lpstr>
      <vt:lpstr>Favorable outcomes</vt:lpstr>
      <vt:lpstr>Pro bono program</vt:lpstr>
      <vt:lpstr>Why should you help?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Veterans law clinic  outreach program</dc:title>
  <dc:creator>Susan Saidel</dc:creator>
  <cp:lastModifiedBy>Geoff Yuda</cp:lastModifiedBy>
  <cp:revision>71</cp:revision>
  <cp:lastPrinted>2013-09-30T18:48:28Z</cp:lastPrinted>
  <dcterms:created xsi:type="dcterms:W3CDTF">2013-09-26T23:36:20Z</dcterms:created>
  <dcterms:modified xsi:type="dcterms:W3CDTF">2014-04-28T16:52:48Z</dcterms:modified>
</cp:coreProperties>
</file>